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06A"/>
    <a:srgbClr val="CCECFF"/>
    <a:srgbClr val="5CA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44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2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8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0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0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5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08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85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57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3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5857-7761-4486-AF73-E5E260C11508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489D-176F-4201-B0D6-5BDB0C2082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191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D2EF6F6-9FE9-4A36-8A74-664FE98F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7" y="597497"/>
            <a:ext cx="3590274" cy="1693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975DA0E-5843-4D45-A310-6C90ADCDA6D8}"/>
              </a:ext>
            </a:extLst>
          </p:cNvPr>
          <p:cNvSpPr txBox="1"/>
          <p:nvPr/>
        </p:nvSpPr>
        <p:spPr>
          <a:xfrm>
            <a:off x="3261469" y="3809289"/>
            <a:ext cx="8469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i="1" dirty="0"/>
              <a:t>La juste place de l'adulte </a:t>
            </a:r>
          </a:p>
          <a:p>
            <a:r>
              <a:rPr lang="fr-FR" sz="6000" b="1" i="1" dirty="0"/>
              <a:t>dans la relation éducative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BFB5A401-5FEB-467E-B1BB-07A5A15A7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3" y="3310793"/>
            <a:ext cx="2752484" cy="293598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8CDB4BA-F045-44E8-9C01-56482C116737}"/>
              </a:ext>
            </a:extLst>
          </p:cNvPr>
          <p:cNvGrpSpPr/>
          <p:nvPr/>
        </p:nvGrpSpPr>
        <p:grpSpPr>
          <a:xfrm>
            <a:off x="4991929" y="597497"/>
            <a:ext cx="6738838" cy="2324100"/>
            <a:chOff x="4982046" y="597497"/>
            <a:chExt cx="6738838" cy="23241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2EA1BF-1DF7-4FA6-8E6F-81D2558BD72A}"/>
                </a:ext>
              </a:extLst>
            </p:cNvPr>
            <p:cNvSpPr/>
            <p:nvPr/>
          </p:nvSpPr>
          <p:spPr>
            <a:xfrm>
              <a:off x="4982046" y="597497"/>
              <a:ext cx="6738838" cy="2324100"/>
            </a:xfrm>
            <a:prstGeom prst="rect">
              <a:avLst/>
            </a:prstGeom>
            <a:solidFill>
              <a:srgbClr val="E790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 b="1" i="1" dirty="0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4A5C7A2-66BE-450D-BEC6-A4C4CFBFAF89}"/>
                </a:ext>
              </a:extLst>
            </p:cNvPr>
            <p:cNvSpPr txBox="1"/>
            <p:nvPr/>
          </p:nvSpPr>
          <p:spPr>
            <a:xfrm>
              <a:off x="7794454" y="961096"/>
              <a:ext cx="37276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latin typeface="Bahnschrift SemiBold Condensed" panose="020B0502040204020203" pitchFamily="34" charset="0"/>
                </a:rPr>
                <a:t>Grille de relecture </a:t>
              </a:r>
            </a:p>
            <a:p>
              <a:pPr algn="ctr"/>
              <a:r>
                <a:rPr lang="fr-FR" sz="3200" b="1" dirty="0">
                  <a:latin typeface="Bahnschrift SemiBold Condensed" panose="020B0502040204020203" pitchFamily="34" charset="0"/>
                </a:rPr>
                <a:t>de la pratique éducative</a:t>
              </a:r>
            </a:p>
            <a:p>
              <a:endParaRPr lang="fr-FR" sz="400" b="1" i="1" dirty="0">
                <a:latin typeface="Bahnschrift SemiBold Condensed" panose="020B0502040204020203" pitchFamily="34" charset="0"/>
              </a:endParaRPr>
            </a:p>
          </p:txBody>
        </p:sp>
        <p:pic>
          <p:nvPicPr>
            <p:cNvPr id="4" name="Image 3" descr="Une image contenant roue&#10;&#10;Description générée automatiquement">
              <a:extLst>
                <a:ext uri="{FF2B5EF4-FFF2-40B4-BE49-F238E27FC236}">
                  <a16:creationId xmlns:a16="http://schemas.microsoft.com/office/drawing/2014/main" id="{121B945E-C56D-4D1A-A0C1-B7F10D503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286" y="816094"/>
              <a:ext cx="2332350" cy="162230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C3FA3B6-F10F-4DAE-B7E3-19D33A90234D}"/>
                </a:ext>
              </a:extLst>
            </p:cNvPr>
            <p:cNvSpPr txBox="1"/>
            <p:nvPr/>
          </p:nvSpPr>
          <p:spPr>
            <a:xfrm>
              <a:off x="7071388" y="2357811"/>
              <a:ext cx="4474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/>
                <a:t>à l’usage des équipes d’animation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51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D7C817-E591-472B-BF92-54B5FD1FDDB0}"/>
              </a:ext>
            </a:extLst>
          </p:cNvPr>
          <p:cNvSpPr/>
          <p:nvPr/>
        </p:nvSpPr>
        <p:spPr>
          <a:xfrm>
            <a:off x="0" y="0"/>
            <a:ext cx="12192000" cy="1271333"/>
          </a:xfrm>
          <a:prstGeom prst="rect">
            <a:avLst/>
          </a:prstGeom>
          <a:solidFill>
            <a:srgbClr val="E79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2EF6F6-9FE9-4A36-8A74-664FE98F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" y="82645"/>
            <a:ext cx="2344387" cy="110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6A5003-FBDE-4CD1-B64F-E4899FB7A148}"/>
              </a:ext>
            </a:extLst>
          </p:cNvPr>
          <p:cNvSpPr txBox="1"/>
          <p:nvPr/>
        </p:nvSpPr>
        <p:spPr>
          <a:xfrm>
            <a:off x="0" y="1274063"/>
            <a:ext cx="12192000" cy="1384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sz="3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FC59E8-AA26-4D81-AE2E-6E946CC3330B}"/>
              </a:ext>
            </a:extLst>
          </p:cNvPr>
          <p:cNvGrpSpPr/>
          <p:nvPr/>
        </p:nvGrpSpPr>
        <p:grpSpPr>
          <a:xfrm>
            <a:off x="5571648" y="146717"/>
            <a:ext cx="6335961" cy="1077218"/>
            <a:chOff x="5120814" y="188041"/>
            <a:chExt cx="6335961" cy="107721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975DA0E-5843-4D45-A310-6C90ADCDA6D8}"/>
                </a:ext>
              </a:extLst>
            </p:cNvPr>
            <p:cNvSpPr txBox="1"/>
            <p:nvPr/>
          </p:nvSpPr>
          <p:spPr>
            <a:xfrm>
              <a:off x="5120814" y="188041"/>
              <a:ext cx="60515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i="1" dirty="0"/>
                <a:t>pour une juste place de l'adulte </a:t>
              </a:r>
            </a:p>
            <a:p>
              <a:r>
                <a:rPr lang="fr-FR" sz="3200" b="1" i="1" dirty="0"/>
                <a:t>dans la relation éducative</a:t>
              </a:r>
            </a:p>
          </p:txBody>
        </p:sp>
        <p:pic>
          <p:nvPicPr>
            <p:cNvPr id="14" name="Image 13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A4B845C8-9205-4E24-869E-811B0AB9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373" y="254254"/>
              <a:ext cx="914402" cy="975362"/>
            </a:xfrm>
            <a:prstGeom prst="rect">
              <a:avLst/>
            </a:prstGeom>
          </p:spPr>
        </p:pic>
      </p:grp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641891-86E8-41C5-9695-F0E449C5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715096" y="394948"/>
            <a:ext cx="1064334" cy="44049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C692936-9F9C-4EE8-88D0-4396CAF36E06}"/>
              </a:ext>
            </a:extLst>
          </p:cNvPr>
          <p:cNvSpPr txBox="1"/>
          <p:nvPr/>
        </p:nvSpPr>
        <p:spPr>
          <a:xfrm>
            <a:off x="3021236" y="198017"/>
            <a:ext cx="190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n>
                  <a:solidFill>
                    <a:schemeClr val="tx1"/>
                  </a:solidFill>
                </a:ln>
              </a:rPr>
              <a:t>9 clés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9641548-B0C2-4084-9EBB-D302C7E32472}"/>
              </a:ext>
            </a:extLst>
          </p:cNvPr>
          <p:cNvGrpSpPr/>
          <p:nvPr/>
        </p:nvGrpSpPr>
        <p:grpSpPr>
          <a:xfrm>
            <a:off x="0" y="1640437"/>
            <a:ext cx="12191998" cy="1295220"/>
            <a:chOff x="715222" y="1650682"/>
            <a:chExt cx="11567226" cy="12952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3B273B-E248-4FFD-BC4B-4B19FDBD7006}"/>
                </a:ext>
              </a:extLst>
            </p:cNvPr>
            <p:cNvSpPr/>
            <p:nvPr/>
          </p:nvSpPr>
          <p:spPr>
            <a:xfrm>
              <a:off x="2313482" y="1997818"/>
              <a:ext cx="9968966" cy="5847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3200" b="1" dirty="0">
                  <a:solidFill>
                    <a:srgbClr val="E790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Une relation publique, avec d'autres, dans la gratuité</a:t>
              </a:r>
              <a:endParaRPr lang="fr-FR" sz="3200" dirty="0">
                <a:solidFill>
                  <a:srgbClr val="E790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age 20" descr="Une image contenant horloge&#10;&#10;Description générée automatiquement">
              <a:extLst>
                <a:ext uri="{FF2B5EF4-FFF2-40B4-BE49-F238E27FC236}">
                  <a16:creationId xmlns:a16="http://schemas.microsoft.com/office/drawing/2014/main" id="{6BD8C0A9-7865-42E8-ACB4-B0395009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22" y="1650682"/>
              <a:ext cx="1616787" cy="129522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36E496-0203-43DC-B794-E213F441266B}"/>
                </a:ext>
              </a:extLst>
            </p:cNvPr>
            <p:cNvSpPr/>
            <p:nvPr/>
          </p:nvSpPr>
          <p:spPr>
            <a:xfrm>
              <a:off x="1396682" y="178578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A226388-FA24-45BB-9CC7-3267E1C60260}"/>
              </a:ext>
            </a:extLst>
          </p:cNvPr>
          <p:cNvGrpSpPr/>
          <p:nvPr/>
        </p:nvGrpSpPr>
        <p:grpSpPr>
          <a:xfrm>
            <a:off x="1094191" y="3287514"/>
            <a:ext cx="8739969" cy="461665"/>
            <a:chOff x="1094191" y="3287514"/>
            <a:chExt cx="8739969" cy="4616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F27738-F41E-4FB9-94C7-092C9220AF32}"/>
                </a:ext>
              </a:extLst>
            </p:cNvPr>
            <p:cNvSpPr/>
            <p:nvPr/>
          </p:nvSpPr>
          <p:spPr>
            <a:xfrm>
              <a:off x="2284849" y="3287514"/>
              <a:ext cx="75493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Clé 1	La juste relation est entièrement publique et à vue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Image 2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3AC9E7DD-C287-487F-9EFB-45F81728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3330169"/>
              <a:ext cx="909350" cy="376353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9C0A587-AA89-48DA-BF69-880C761DA081}"/>
              </a:ext>
            </a:extLst>
          </p:cNvPr>
          <p:cNvGrpSpPr/>
          <p:nvPr/>
        </p:nvGrpSpPr>
        <p:grpSpPr>
          <a:xfrm>
            <a:off x="1094191" y="4153003"/>
            <a:ext cx="10197254" cy="738664"/>
            <a:chOff x="1094191" y="4153003"/>
            <a:chExt cx="10197254" cy="7386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6E86A4-9F2C-4292-9AD4-F9363169CE04}"/>
                </a:ext>
              </a:extLst>
            </p:cNvPr>
            <p:cNvSpPr/>
            <p:nvPr/>
          </p:nvSpPr>
          <p:spPr>
            <a:xfrm>
              <a:off x="2279644" y="4153003"/>
              <a:ext cx="90118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Clé 2	La juste relation est partagée collectivement et en équipe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Image 28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0AD4DCC8-5AEB-4242-B513-31C8C7F99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4153003"/>
              <a:ext cx="909350" cy="376353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0B8D2DB-6D29-439A-B6BE-B3CCAD80CE8B}"/>
              </a:ext>
            </a:extLst>
          </p:cNvPr>
          <p:cNvGrpSpPr/>
          <p:nvPr/>
        </p:nvGrpSpPr>
        <p:grpSpPr>
          <a:xfrm>
            <a:off x="1094191" y="4986730"/>
            <a:ext cx="10356217" cy="461665"/>
            <a:chOff x="1094191" y="5041183"/>
            <a:chExt cx="10356217" cy="4616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408386-111F-4B4C-8FE5-2F90E86162B4}"/>
                </a:ext>
              </a:extLst>
            </p:cNvPr>
            <p:cNvSpPr/>
            <p:nvPr/>
          </p:nvSpPr>
          <p:spPr>
            <a:xfrm>
              <a:off x="2279644" y="5041183"/>
              <a:ext cx="91707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Clé 3	La juste relation est don gratuit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 29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D967254E-BD18-444A-942F-049EAD0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5041183"/>
              <a:ext cx="909350" cy="37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8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D7C817-E591-472B-BF92-54B5FD1FDDB0}"/>
              </a:ext>
            </a:extLst>
          </p:cNvPr>
          <p:cNvSpPr/>
          <p:nvPr/>
        </p:nvSpPr>
        <p:spPr>
          <a:xfrm>
            <a:off x="0" y="0"/>
            <a:ext cx="12192000" cy="1271333"/>
          </a:xfrm>
          <a:prstGeom prst="rect">
            <a:avLst/>
          </a:prstGeom>
          <a:solidFill>
            <a:srgbClr val="E79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2EF6F6-9FE9-4A36-8A74-664FE98F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" y="82645"/>
            <a:ext cx="2344387" cy="110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6A5003-FBDE-4CD1-B64F-E4899FB7A148}"/>
              </a:ext>
            </a:extLst>
          </p:cNvPr>
          <p:cNvSpPr txBox="1"/>
          <p:nvPr/>
        </p:nvSpPr>
        <p:spPr>
          <a:xfrm>
            <a:off x="0" y="1274063"/>
            <a:ext cx="12192000" cy="1384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sz="3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FC59E8-AA26-4D81-AE2E-6E946CC3330B}"/>
              </a:ext>
            </a:extLst>
          </p:cNvPr>
          <p:cNvGrpSpPr/>
          <p:nvPr/>
        </p:nvGrpSpPr>
        <p:grpSpPr>
          <a:xfrm>
            <a:off x="5571648" y="146717"/>
            <a:ext cx="6335961" cy="1077218"/>
            <a:chOff x="5120814" y="188041"/>
            <a:chExt cx="6335961" cy="107721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975DA0E-5843-4D45-A310-6C90ADCDA6D8}"/>
                </a:ext>
              </a:extLst>
            </p:cNvPr>
            <p:cNvSpPr txBox="1"/>
            <p:nvPr/>
          </p:nvSpPr>
          <p:spPr>
            <a:xfrm>
              <a:off x="5120814" y="188041"/>
              <a:ext cx="60515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i="1" dirty="0"/>
                <a:t>pour une juste place de l'adulte </a:t>
              </a:r>
            </a:p>
            <a:p>
              <a:r>
                <a:rPr lang="fr-FR" sz="3200" b="1" i="1" dirty="0"/>
                <a:t>dans la relation éducative</a:t>
              </a:r>
            </a:p>
          </p:txBody>
        </p:sp>
        <p:pic>
          <p:nvPicPr>
            <p:cNvPr id="14" name="Image 13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A4B845C8-9205-4E24-869E-811B0AB9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373" y="254254"/>
              <a:ext cx="914402" cy="975362"/>
            </a:xfrm>
            <a:prstGeom prst="rect">
              <a:avLst/>
            </a:prstGeom>
          </p:spPr>
        </p:pic>
      </p:grp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641891-86E8-41C5-9695-F0E449C5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715096" y="394948"/>
            <a:ext cx="1064334" cy="44049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C692936-9F9C-4EE8-88D0-4396CAF36E06}"/>
              </a:ext>
            </a:extLst>
          </p:cNvPr>
          <p:cNvSpPr txBox="1"/>
          <p:nvPr/>
        </p:nvSpPr>
        <p:spPr>
          <a:xfrm>
            <a:off x="3021236" y="198017"/>
            <a:ext cx="190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n>
                  <a:solidFill>
                    <a:schemeClr val="tx1"/>
                  </a:solidFill>
                </a:ln>
              </a:rPr>
              <a:t>9 clés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9641548-B0C2-4084-9EBB-D302C7E32472}"/>
              </a:ext>
            </a:extLst>
          </p:cNvPr>
          <p:cNvGrpSpPr/>
          <p:nvPr/>
        </p:nvGrpSpPr>
        <p:grpSpPr>
          <a:xfrm>
            <a:off x="0" y="1592116"/>
            <a:ext cx="12191999" cy="1295220"/>
            <a:chOff x="624773" y="1739407"/>
            <a:chExt cx="11567225" cy="12952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3B273B-E248-4FFD-BC4B-4B19FDBD7006}"/>
                </a:ext>
              </a:extLst>
            </p:cNvPr>
            <p:cNvSpPr/>
            <p:nvPr/>
          </p:nvSpPr>
          <p:spPr>
            <a:xfrm>
              <a:off x="2138478" y="2000102"/>
              <a:ext cx="10053520" cy="5847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3200" b="1" dirty="0">
                  <a:solidFill>
                    <a:srgbClr val="E790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Une relation unique, asymétrique, sans fusion ni exclusivité</a:t>
              </a:r>
              <a:endParaRPr lang="fr-FR" sz="3200" dirty="0">
                <a:solidFill>
                  <a:srgbClr val="E790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age 20" descr="Une image contenant horloge&#10;&#10;Description générée automatiquement">
              <a:extLst>
                <a:ext uri="{FF2B5EF4-FFF2-40B4-BE49-F238E27FC236}">
                  <a16:creationId xmlns:a16="http://schemas.microsoft.com/office/drawing/2014/main" id="{6BD8C0A9-7865-42E8-ACB4-B0395009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73" y="1739407"/>
              <a:ext cx="1616787" cy="129522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36E496-0203-43DC-B794-E213F441266B}"/>
                </a:ext>
              </a:extLst>
            </p:cNvPr>
            <p:cNvSpPr/>
            <p:nvPr/>
          </p:nvSpPr>
          <p:spPr>
            <a:xfrm>
              <a:off x="1350338" y="1813512"/>
              <a:ext cx="5082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A226388-FA24-45BB-9CC7-3267E1C60260}"/>
              </a:ext>
            </a:extLst>
          </p:cNvPr>
          <p:cNvGrpSpPr/>
          <p:nvPr/>
        </p:nvGrpSpPr>
        <p:grpSpPr>
          <a:xfrm>
            <a:off x="1094191" y="3287514"/>
            <a:ext cx="8077159" cy="461665"/>
            <a:chOff x="1094191" y="3287514"/>
            <a:chExt cx="8077159" cy="4616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F27738-F41E-4FB9-94C7-092C9220AF32}"/>
                </a:ext>
              </a:extLst>
            </p:cNvPr>
            <p:cNvSpPr/>
            <p:nvPr/>
          </p:nvSpPr>
          <p:spPr>
            <a:xfrm>
              <a:off x="2284849" y="3287514"/>
              <a:ext cx="68865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Clé 4	La juste relation reconnaît l’unicité de chacun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Image 2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3AC9E7DD-C287-487F-9EFB-45F81728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3330169"/>
              <a:ext cx="909350" cy="376353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9C0A587-AA89-48DA-BF69-880C761DA081}"/>
              </a:ext>
            </a:extLst>
          </p:cNvPr>
          <p:cNvGrpSpPr/>
          <p:nvPr/>
        </p:nvGrpSpPr>
        <p:grpSpPr>
          <a:xfrm>
            <a:off x="1094191" y="4153003"/>
            <a:ext cx="10197254" cy="738664"/>
            <a:chOff x="1094191" y="4153003"/>
            <a:chExt cx="10197254" cy="7386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6E86A4-9F2C-4292-9AD4-F9363169CE04}"/>
                </a:ext>
              </a:extLst>
            </p:cNvPr>
            <p:cNvSpPr/>
            <p:nvPr/>
          </p:nvSpPr>
          <p:spPr>
            <a:xfrm>
              <a:off x="2279644" y="4153003"/>
              <a:ext cx="90118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Clé 5	La juste relation respecte une distance respectueuse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FR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Image 28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0AD4DCC8-5AEB-4242-B513-31C8C7F99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4153003"/>
              <a:ext cx="909350" cy="376353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0B8D2DB-6D29-439A-B6BE-B3CCAD80CE8B}"/>
              </a:ext>
            </a:extLst>
          </p:cNvPr>
          <p:cNvGrpSpPr/>
          <p:nvPr/>
        </p:nvGrpSpPr>
        <p:grpSpPr>
          <a:xfrm>
            <a:off x="1094191" y="4958072"/>
            <a:ext cx="10356217" cy="461665"/>
            <a:chOff x="1094191" y="5041183"/>
            <a:chExt cx="10356217" cy="4616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408386-111F-4B4C-8FE5-2F90E86162B4}"/>
                </a:ext>
              </a:extLst>
            </p:cNvPr>
            <p:cNvSpPr/>
            <p:nvPr/>
          </p:nvSpPr>
          <p:spPr>
            <a:xfrm>
              <a:off x="2279644" y="5041183"/>
              <a:ext cx="91707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Clé 6	La juste relation est offerte à tous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 29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D967254E-BD18-444A-942F-049EAD0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5041183"/>
              <a:ext cx="909350" cy="376353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43E983B-D5CF-4F92-8877-D80064B47158}"/>
              </a:ext>
            </a:extLst>
          </p:cNvPr>
          <p:cNvGrpSpPr/>
          <p:nvPr/>
        </p:nvGrpSpPr>
        <p:grpSpPr>
          <a:xfrm>
            <a:off x="1094191" y="5848453"/>
            <a:ext cx="10356217" cy="461665"/>
            <a:chOff x="1094191" y="5041183"/>
            <a:chExt cx="10356217" cy="46166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1C66E4-45EC-4BD2-8B3F-2F19CE08540C}"/>
                </a:ext>
              </a:extLst>
            </p:cNvPr>
            <p:cNvSpPr/>
            <p:nvPr/>
          </p:nvSpPr>
          <p:spPr>
            <a:xfrm>
              <a:off x="2279644" y="5041183"/>
              <a:ext cx="91707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Clé 7	La juste relation laisse à l’autre sa place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Image 34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62F018B8-4DF2-4A64-BA2D-6CCD21D1F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5041183"/>
              <a:ext cx="909350" cy="37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84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D7C817-E591-472B-BF92-54B5FD1FDDB0}"/>
              </a:ext>
            </a:extLst>
          </p:cNvPr>
          <p:cNvSpPr/>
          <p:nvPr/>
        </p:nvSpPr>
        <p:spPr>
          <a:xfrm>
            <a:off x="0" y="0"/>
            <a:ext cx="12192000" cy="1271333"/>
          </a:xfrm>
          <a:prstGeom prst="rect">
            <a:avLst/>
          </a:prstGeom>
          <a:solidFill>
            <a:srgbClr val="E79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2EF6F6-9FE9-4A36-8A74-664FE98F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" y="82645"/>
            <a:ext cx="2344387" cy="110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6A5003-FBDE-4CD1-B64F-E4899FB7A148}"/>
              </a:ext>
            </a:extLst>
          </p:cNvPr>
          <p:cNvSpPr txBox="1"/>
          <p:nvPr/>
        </p:nvSpPr>
        <p:spPr>
          <a:xfrm>
            <a:off x="0" y="1274063"/>
            <a:ext cx="12192000" cy="1384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sz="3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FC59E8-AA26-4D81-AE2E-6E946CC3330B}"/>
              </a:ext>
            </a:extLst>
          </p:cNvPr>
          <p:cNvGrpSpPr/>
          <p:nvPr/>
        </p:nvGrpSpPr>
        <p:grpSpPr>
          <a:xfrm>
            <a:off x="5571648" y="146717"/>
            <a:ext cx="6335961" cy="1077218"/>
            <a:chOff x="5120814" y="188041"/>
            <a:chExt cx="6335961" cy="107721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975DA0E-5843-4D45-A310-6C90ADCDA6D8}"/>
                </a:ext>
              </a:extLst>
            </p:cNvPr>
            <p:cNvSpPr txBox="1"/>
            <p:nvPr/>
          </p:nvSpPr>
          <p:spPr>
            <a:xfrm>
              <a:off x="5120814" y="188041"/>
              <a:ext cx="60515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i="1" dirty="0"/>
                <a:t>pour une juste place de l'adulte </a:t>
              </a:r>
            </a:p>
            <a:p>
              <a:r>
                <a:rPr lang="fr-FR" sz="3200" b="1" i="1" dirty="0"/>
                <a:t>dans la relation éducative</a:t>
              </a:r>
            </a:p>
          </p:txBody>
        </p:sp>
        <p:pic>
          <p:nvPicPr>
            <p:cNvPr id="14" name="Image 13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A4B845C8-9205-4E24-869E-811B0AB9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373" y="254254"/>
              <a:ext cx="914402" cy="975362"/>
            </a:xfrm>
            <a:prstGeom prst="rect">
              <a:avLst/>
            </a:prstGeom>
          </p:spPr>
        </p:pic>
      </p:grp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641891-86E8-41C5-9695-F0E449C5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715096" y="394948"/>
            <a:ext cx="1064334" cy="44049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C692936-9F9C-4EE8-88D0-4396CAF36E06}"/>
              </a:ext>
            </a:extLst>
          </p:cNvPr>
          <p:cNvSpPr txBox="1"/>
          <p:nvPr/>
        </p:nvSpPr>
        <p:spPr>
          <a:xfrm>
            <a:off x="3021236" y="198017"/>
            <a:ext cx="190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n>
                  <a:solidFill>
                    <a:schemeClr val="tx1"/>
                  </a:solidFill>
                </a:ln>
              </a:rPr>
              <a:t>9 clés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9641548-B0C2-4084-9EBB-D302C7E32472}"/>
              </a:ext>
            </a:extLst>
          </p:cNvPr>
          <p:cNvGrpSpPr/>
          <p:nvPr/>
        </p:nvGrpSpPr>
        <p:grpSpPr>
          <a:xfrm>
            <a:off x="0" y="1592116"/>
            <a:ext cx="12191999" cy="1295220"/>
            <a:chOff x="624773" y="1739407"/>
            <a:chExt cx="11567225" cy="12952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3B273B-E248-4FFD-BC4B-4B19FDBD7006}"/>
                </a:ext>
              </a:extLst>
            </p:cNvPr>
            <p:cNvSpPr/>
            <p:nvPr/>
          </p:nvSpPr>
          <p:spPr>
            <a:xfrm>
              <a:off x="2138478" y="2000102"/>
              <a:ext cx="10053520" cy="5847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3200" b="1" dirty="0">
                  <a:solidFill>
                    <a:srgbClr val="E790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Une relation respectueuse du corps de l’autre</a:t>
              </a:r>
              <a:endParaRPr lang="fr-FR" sz="3200" dirty="0">
                <a:solidFill>
                  <a:srgbClr val="E790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age 20" descr="Une image contenant horloge&#10;&#10;Description générée automatiquement">
              <a:extLst>
                <a:ext uri="{FF2B5EF4-FFF2-40B4-BE49-F238E27FC236}">
                  <a16:creationId xmlns:a16="http://schemas.microsoft.com/office/drawing/2014/main" id="{6BD8C0A9-7865-42E8-ACB4-B0395009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73" y="1739407"/>
              <a:ext cx="1616787" cy="129522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36E496-0203-43DC-B794-E213F441266B}"/>
                </a:ext>
              </a:extLst>
            </p:cNvPr>
            <p:cNvSpPr/>
            <p:nvPr/>
          </p:nvSpPr>
          <p:spPr>
            <a:xfrm>
              <a:off x="1350338" y="1813512"/>
              <a:ext cx="5082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A226388-FA24-45BB-9CC7-3267E1C60260}"/>
              </a:ext>
            </a:extLst>
          </p:cNvPr>
          <p:cNvGrpSpPr/>
          <p:nvPr/>
        </p:nvGrpSpPr>
        <p:grpSpPr>
          <a:xfrm>
            <a:off x="1094191" y="3287514"/>
            <a:ext cx="10379905" cy="461665"/>
            <a:chOff x="1094191" y="3287514"/>
            <a:chExt cx="10379905" cy="4616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F27738-F41E-4FB9-94C7-092C9220AF32}"/>
                </a:ext>
              </a:extLst>
            </p:cNvPr>
            <p:cNvSpPr/>
            <p:nvPr/>
          </p:nvSpPr>
          <p:spPr>
            <a:xfrm>
              <a:off x="2284849" y="3287514"/>
              <a:ext cx="91892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Clé 8	La juste relation proscrit toute intrusion dans le corps de l’autre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Image 2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3AC9E7DD-C287-487F-9EFB-45F81728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3330169"/>
              <a:ext cx="909350" cy="37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7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D7C817-E591-472B-BF92-54B5FD1FDDB0}"/>
              </a:ext>
            </a:extLst>
          </p:cNvPr>
          <p:cNvSpPr/>
          <p:nvPr/>
        </p:nvSpPr>
        <p:spPr>
          <a:xfrm>
            <a:off x="0" y="0"/>
            <a:ext cx="12192000" cy="1271333"/>
          </a:xfrm>
          <a:prstGeom prst="rect">
            <a:avLst/>
          </a:prstGeom>
          <a:solidFill>
            <a:srgbClr val="E79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2EF6F6-9FE9-4A36-8A74-664FE98F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" y="82645"/>
            <a:ext cx="2344387" cy="110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6A5003-FBDE-4CD1-B64F-E4899FB7A148}"/>
              </a:ext>
            </a:extLst>
          </p:cNvPr>
          <p:cNvSpPr txBox="1"/>
          <p:nvPr/>
        </p:nvSpPr>
        <p:spPr>
          <a:xfrm>
            <a:off x="0" y="1274063"/>
            <a:ext cx="12192000" cy="1384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sz="30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FC59E8-AA26-4D81-AE2E-6E946CC3330B}"/>
              </a:ext>
            </a:extLst>
          </p:cNvPr>
          <p:cNvGrpSpPr/>
          <p:nvPr/>
        </p:nvGrpSpPr>
        <p:grpSpPr>
          <a:xfrm>
            <a:off x="5571648" y="146717"/>
            <a:ext cx="6335961" cy="1077218"/>
            <a:chOff x="5120814" y="188041"/>
            <a:chExt cx="6335961" cy="107721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975DA0E-5843-4D45-A310-6C90ADCDA6D8}"/>
                </a:ext>
              </a:extLst>
            </p:cNvPr>
            <p:cNvSpPr txBox="1"/>
            <p:nvPr/>
          </p:nvSpPr>
          <p:spPr>
            <a:xfrm>
              <a:off x="5120814" y="188041"/>
              <a:ext cx="60515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i="1" dirty="0"/>
                <a:t>pour une juste place de l'adulte </a:t>
              </a:r>
            </a:p>
            <a:p>
              <a:r>
                <a:rPr lang="fr-FR" sz="3200" b="1" i="1" dirty="0"/>
                <a:t>dans la relation éducative</a:t>
              </a:r>
            </a:p>
          </p:txBody>
        </p:sp>
        <p:pic>
          <p:nvPicPr>
            <p:cNvPr id="14" name="Image 13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A4B845C8-9205-4E24-869E-811B0AB9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2373" y="254254"/>
              <a:ext cx="914402" cy="975362"/>
            </a:xfrm>
            <a:prstGeom prst="rect">
              <a:avLst/>
            </a:prstGeom>
          </p:spPr>
        </p:pic>
      </p:grp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641891-86E8-41C5-9695-F0E449C5F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715096" y="394948"/>
            <a:ext cx="1064334" cy="44049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C692936-9F9C-4EE8-88D0-4396CAF36E06}"/>
              </a:ext>
            </a:extLst>
          </p:cNvPr>
          <p:cNvSpPr txBox="1"/>
          <p:nvPr/>
        </p:nvSpPr>
        <p:spPr>
          <a:xfrm>
            <a:off x="3021236" y="198017"/>
            <a:ext cx="190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n>
                  <a:solidFill>
                    <a:schemeClr val="tx1"/>
                  </a:solidFill>
                </a:ln>
              </a:rPr>
              <a:t>9 clés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9641548-B0C2-4084-9EBB-D302C7E32472}"/>
              </a:ext>
            </a:extLst>
          </p:cNvPr>
          <p:cNvGrpSpPr/>
          <p:nvPr/>
        </p:nvGrpSpPr>
        <p:grpSpPr>
          <a:xfrm>
            <a:off x="0" y="1592116"/>
            <a:ext cx="12191999" cy="1295220"/>
            <a:chOff x="624773" y="1739407"/>
            <a:chExt cx="11567225" cy="12952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3B273B-E248-4FFD-BC4B-4B19FDBD7006}"/>
                </a:ext>
              </a:extLst>
            </p:cNvPr>
            <p:cNvSpPr/>
            <p:nvPr/>
          </p:nvSpPr>
          <p:spPr>
            <a:xfrm>
              <a:off x="2138478" y="2000102"/>
              <a:ext cx="10053520" cy="58477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3200" b="1" dirty="0">
                  <a:solidFill>
                    <a:srgbClr val="E790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Une relation vécue comme un fruit de l’amour gratuit de Dieu</a:t>
              </a:r>
              <a:endParaRPr lang="fr-FR" sz="3200" dirty="0">
                <a:solidFill>
                  <a:srgbClr val="E790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Image 20" descr="Une image contenant horloge&#10;&#10;Description générée automatiquement">
              <a:extLst>
                <a:ext uri="{FF2B5EF4-FFF2-40B4-BE49-F238E27FC236}">
                  <a16:creationId xmlns:a16="http://schemas.microsoft.com/office/drawing/2014/main" id="{6BD8C0A9-7865-42E8-ACB4-B03950095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73" y="1739407"/>
              <a:ext cx="1616787" cy="129522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36E496-0203-43DC-B794-E213F441266B}"/>
                </a:ext>
              </a:extLst>
            </p:cNvPr>
            <p:cNvSpPr/>
            <p:nvPr/>
          </p:nvSpPr>
          <p:spPr>
            <a:xfrm>
              <a:off x="1350338" y="1813512"/>
              <a:ext cx="50827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A226388-FA24-45BB-9CC7-3267E1C60260}"/>
              </a:ext>
            </a:extLst>
          </p:cNvPr>
          <p:cNvGrpSpPr/>
          <p:nvPr/>
        </p:nvGrpSpPr>
        <p:grpSpPr>
          <a:xfrm>
            <a:off x="1094191" y="3287514"/>
            <a:ext cx="11048228" cy="461665"/>
            <a:chOff x="1094191" y="3287514"/>
            <a:chExt cx="11048228" cy="4616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F27738-F41E-4FB9-94C7-092C9220AF32}"/>
                </a:ext>
              </a:extLst>
            </p:cNvPr>
            <p:cNvSpPr/>
            <p:nvPr/>
          </p:nvSpPr>
          <p:spPr>
            <a:xfrm>
              <a:off x="2284849" y="3287514"/>
              <a:ext cx="9857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fr-FR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Clé 9	La juste relation se cherche et se vérifie dans la prière et la confiance</a:t>
              </a:r>
              <a:endPara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Image 2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3AC9E7DD-C287-487F-9EFB-45F817286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91" y="3330169"/>
              <a:ext cx="909350" cy="376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A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D7C817-E591-472B-BF92-54B5FD1FDDB0}"/>
              </a:ext>
            </a:extLst>
          </p:cNvPr>
          <p:cNvSpPr/>
          <p:nvPr/>
        </p:nvSpPr>
        <p:spPr>
          <a:xfrm>
            <a:off x="0" y="0"/>
            <a:ext cx="12192000" cy="1271333"/>
          </a:xfrm>
          <a:prstGeom prst="rect">
            <a:avLst/>
          </a:prstGeom>
          <a:solidFill>
            <a:srgbClr val="E790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2EF6F6-9FE9-4A36-8A74-664FE98F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6" y="82645"/>
            <a:ext cx="2344387" cy="1106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6A5003-FBDE-4CD1-B64F-E4899FB7A148}"/>
              </a:ext>
            </a:extLst>
          </p:cNvPr>
          <p:cNvSpPr txBox="1"/>
          <p:nvPr/>
        </p:nvSpPr>
        <p:spPr>
          <a:xfrm>
            <a:off x="0" y="1274063"/>
            <a:ext cx="12192000" cy="1384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fr-FR" sz="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75DA0E-5843-4D45-A310-6C90ADCDA6D8}"/>
              </a:ext>
            </a:extLst>
          </p:cNvPr>
          <p:cNvSpPr txBox="1"/>
          <p:nvPr/>
        </p:nvSpPr>
        <p:spPr>
          <a:xfrm>
            <a:off x="6096000" y="35501"/>
            <a:ext cx="676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/>
              <a:t>La juste place de l'adulte </a:t>
            </a:r>
          </a:p>
          <a:p>
            <a:r>
              <a:rPr lang="fr-FR" sz="3600" b="1" i="1" dirty="0"/>
              <a:t>dans la relation éducative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4B845C8-9205-4E24-869E-811B0AB9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07" y="147984"/>
            <a:ext cx="914402" cy="975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E7D02A-D5F9-4FD5-9188-9FD40706EA7D}"/>
              </a:ext>
            </a:extLst>
          </p:cNvPr>
          <p:cNvSpPr/>
          <p:nvPr/>
        </p:nvSpPr>
        <p:spPr>
          <a:xfrm>
            <a:off x="3199370" y="2987457"/>
            <a:ext cx="86703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fr-FR" sz="3200" i="1" dirty="0">
                <a:latin typeface="Calibri" panose="020F0502020204030204" pitchFamily="34" charset="0"/>
                <a:ea typeface="Times New Roman" panose="02020603050405020304" pitchFamily="18" charset="0"/>
              </a:rPr>
              <a:t>«  Si on prie, </a:t>
            </a:r>
          </a:p>
          <a:p>
            <a:pPr marL="450215" algn="just">
              <a:spcAft>
                <a:spcPts val="0"/>
              </a:spcAft>
            </a:pPr>
            <a:r>
              <a:rPr lang="fr-FR" sz="3200" i="1" dirty="0">
                <a:latin typeface="Calibri" panose="020F0502020204030204" pitchFamily="34" charset="0"/>
                <a:ea typeface="Times New Roman" panose="02020603050405020304" pitchFamily="18" charset="0"/>
              </a:rPr>
              <a:t>de deux grains naîtront quatre épis. 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</a:pPr>
            <a:r>
              <a:rPr lang="fr-FR" sz="3200" i="1" dirty="0">
                <a:latin typeface="Calibri" panose="020F0502020204030204" pitchFamily="34" charset="0"/>
                <a:ea typeface="Times New Roman" panose="02020603050405020304" pitchFamily="18" charset="0"/>
              </a:rPr>
              <a:t>Si on ne prie pas, </a:t>
            </a:r>
          </a:p>
          <a:p>
            <a:pPr marL="450215" algn="just">
              <a:spcAft>
                <a:spcPts val="0"/>
              </a:spcAft>
            </a:pPr>
            <a:r>
              <a:rPr lang="fr-FR" sz="3200" i="1" dirty="0">
                <a:latin typeface="Calibri" panose="020F0502020204030204" pitchFamily="34" charset="0"/>
                <a:ea typeface="Times New Roman" panose="02020603050405020304" pitchFamily="18" charset="0"/>
              </a:rPr>
              <a:t>en semant quatre grains, </a:t>
            </a:r>
          </a:p>
          <a:p>
            <a:pPr marL="450215" algn="just">
              <a:spcAft>
                <a:spcPts val="0"/>
              </a:spcAft>
            </a:pPr>
            <a:r>
              <a:rPr lang="fr-FR" sz="3200" i="1" dirty="0">
                <a:latin typeface="Calibri" panose="020F0502020204030204" pitchFamily="34" charset="0"/>
                <a:ea typeface="Times New Roman" panose="02020603050405020304" pitchFamily="18" charset="0"/>
              </a:rPr>
              <a:t>on ne récoltera que deux épis."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>
              <a:spcAft>
                <a:spcPts val="0"/>
              </a:spcAft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0215" algn="r"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Don Bosco, fondateur de la famille salésienne et modèle d'éducateur.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Résultat de recherche d'images pour &quot;don bosco&quot;">
            <a:extLst>
              <a:ext uri="{FF2B5EF4-FFF2-40B4-BE49-F238E27FC236}">
                <a16:creationId xmlns:a16="http://schemas.microsoft.com/office/drawing/2014/main" id="{48878AFF-1E8F-409A-8872-B95559BC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3" y="2357120"/>
            <a:ext cx="2493567" cy="36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272</Words>
  <Application>Microsoft Office PowerPoint</Application>
  <PresentationFormat>Grand écran</PresentationFormat>
  <Paragraphs>45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Bahnschrift SemiBold Condensed</vt:lpstr>
      <vt:lpstr>Calibri</vt:lpstr>
      <vt:lpstr>Calibri Light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JL R</dc:creator>
  <cp:lastModifiedBy>42 JL</cp:lastModifiedBy>
  <cp:revision>18</cp:revision>
  <dcterms:created xsi:type="dcterms:W3CDTF">2020-03-02T18:04:43Z</dcterms:created>
  <dcterms:modified xsi:type="dcterms:W3CDTF">2020-03-30T14:07:25Z</dcterms:modified>
  <cp:contentStatus/>
</cp:coreProperties>
</file>